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41"/>
  </p:notesMasterIdLst>
  <p:sldIdLst>
    <p:sldId id="341" r:id="rId4"/>
    <p:sldId id="282" r:id="rId5"/>
    <p:sldId id="283" r:id="rId6"/>
    <p:sldId id="275" r:id="rId7"/>
    <p:sldId id="260" r:id="rId8"/>
    <p:sldId id="261" r:id="rId9"/>
    <p:sldId id="259" r:id="rId10"/>
    <p:sldId id="284" r:id="rId11"/>
    <p:sldId id="262" r:id="rId12"/>
    <p:sldId id="263" r:id="rId13"/>
    <p:sldId id="264" r:id="rId14"/>
    <p:sldId id="286" r:id="rId15"/>
    <p:sldId id="287" r:id="rId16"/>
    <p:sldId id="344" r:id="rId17"/>
    <p:sldId id="288" r:id="rId18"/>
    <p:sldId id="345" r:id="rId19"/>
    <p:sldId id="346" r:id="rId20"/>
    <p:sldId id="289" r:id="rId21"/>
    <p:sldId id="347" r:id="rId22"/>
    <p:sldId id="348" r:id="rId23"/>
    <p:sldId id="290" r:id="rId24"/>
    <p:sldId id="291" r:id="rId25"/>
    <p:sldId id="292" r:id="rId26"/>
    <p:sldId id="349" r:id="rId27"/>
    <p:sldId id="293" r:id="rId28"/>
    <p:sldId id="294" r:id="rId29"/>
    <p:sldId id="300" r:id="rId30"/>
    <p:sldId id="324" r:id="rId31"/>
    <p:sldId id="301" r:id="rId32"/>
    <p:sldId id="303" r:id="rId33"/>
    <p:sldId id="304" r:id="rId34"/>
    <p:sldId id="305" r:id="rId35"/>
    <p:sldId id="306" r:id="rId36"/>
    <p:sldId id="320" r:id="rId37"/>
    <p:sldId id="350" r:id="rId38"/>
    <p:sldId id="342" r:id="rId39"/>
    <p:sldId id="34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6A50E-842A-484C-B520-A63E8302011B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018E5-E671-1944-AD59-D0991D8708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82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04" indent="-28569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776" indent="-22855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886" indent="-22855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997" indent="-22855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107" indent="-2285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218" indent="-2285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328" indent="-2285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438" indent="-2285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1F8445-9404-4DFD-A514-C4A40FB1195E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04" indent="-28569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776" indent="-22855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886" indent="-22855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997" indent="-22855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107" indent="-2285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218" indent="-2285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328" indent="-2285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438" indent="-22855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1F8445-9404-4DFD-A514-C4A40FB1195E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416633-B1C8-2647-B4D3-0C5F3442B82D}" type="slidenum">
              <a:rPr lang="pt-BR"/>
              <a:pPr eaLnBrk="1" hangingPunct="1"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416633-B1C8-2647-B4D3-0C5F3442B82D}" type="slidenum">
              <a:rPr lang="pt-BR"/>
              <a:pPr eaLnBrk="1" hangingPunct="1"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416633-B1C8-2647-B4D3-0C5F3442B82D}" type="slidenum">
              <a:rPr lang="pt-BR"/>
              <a:pPr eaLnBrk="1" hangingPunct="1"/>
              <a:t>37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06D7A7-583D-F642-97B5-25A61EC7A972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B3F1A-4CB5-0E4F-8AC8-E61967F5A1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037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06D7A7-583D-F642-97B5-25A61EC7A972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B3F1A-4CB5-0E4F-8AC8-E61967F5A1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251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06D7A7-583D-F642-97B5-25A61EC7A972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B3F1A-4CB5-0E4F-8AC8-E61967F5A1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629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67248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9DF05EA-FFAD-7D4F-A9FF-0B524A074409}" type="datetimeFigureOut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4/1/2013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B2267E-2BA0-234C-AC43-7746F296B746}" type="slidenum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382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9DF05EA-FFAD-7D4F-A9FF-0B524A074409}" type="datetimeFigureOut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4/1/2013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B2267E-2BA0-234C-AC43-7746F296B746}" type="slidenum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681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9DF05EA-FFAD-7D4F-A9FF-0B524A074409}" type="datetimeFigureOut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4/1/2013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B2267E-2BA0-234C-AC43-7746F296B746}" type="slidenum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04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9DF05EA-FFAD-7D4F-A9FF-0B524A074409}" type="datetimeFigureOut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4/1/2013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B2267E-2BA0-234C-AC43-7746F296B746}" type="slidenum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7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9DF05EA-FFAD-7D4F-A9FF-0B524A074409}" type="datetimeFigureOut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4/1/2013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B2267E-2BA0-234C-AC43-7746F296B746}" type="slidenum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088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9DF05EA-FFAD-7D4F-A9FF-0B524A074409}" type="datetimeFigureOut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4/1/2013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B2267E-2BA0-234C-AC43-7746F296B746}" type="slidenum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449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9DF05EA-FFAD-7D4F-A9FF-0B524A074409}" type="datetimeFigureOut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4/1/2013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B2267E-2BA0-234C-AC43-7746F296B746}" type="slidenum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06D7A7-583D-F642-97B5-25A61EC7A972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B3F1A-4CB5-0E4F-8AC8-E61967F5A1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4927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9DF05EA-FFAD-7D4F-A9FF-0B524A074409}" type="datetimeFigureOut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4/1/2013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B2267E-2BA0-234C-AC43-7746F296B746}" type="slidenum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494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9DF05EA-FFAD-7D4F-A9FF-0B524A074409}" type="datetimeFigureOut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4/1/2013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B2267E-2BA0-234C-AC43-7746F296B746}" type="slidenum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836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9DF05EA-FFAD-7D4F-A9FF-0B524A074409}" type="datetimeFigureOut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4/1/2013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B2267E-2BA0-234C-AC43-7746F296B746}" type="slidenum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452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9DF05EA-FFAD-7D4F-A9FF-0B524A074409}" type="datetimeFigureOut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4/1/2013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B2267E-2BA0-234C-AC43-7746F296B746}" type="slidenum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750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DC9624-5221-4B2F-9893-C2D287AC1F55}" type="slidenum">
              <a:rPr lang="pt-BR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9DF05EA-FFAD-7D4F-A9FF-0B524A074409}" type="datetimeFigureOut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4/1/2013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B2267E-2BA0-234C-AC43-7746F296B746}" type="slidenum">
              <a:rPr lang="en-US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7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B37FB50-4B9A-45B9-8BCA-AB2369EA2B7D}" type="slidenum">
              <a:rPr lang="pt-BR">
                <a:solidFill>
                  <a:prstClr val="black"/>
                </a:solidFill>
                <a:latin typeface="Calibri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6449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06D7A7-583D-F642-97B5-25A61EC7A972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B3F1A-4CB5-0E4F-8AC8-E61967F5A1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482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06D7A7-583D-F642-97B5-25A61EC7A972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B3F1A-4CB5-0E4F-8AC8-E61967F5A1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498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06D7A7-583D-F642-97B5-25A61EC7A972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B3F1A-4CB5-0E4F-8AC8-E61967F5A1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638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06D7A7-583D-F642-97B5-25A61EC7A972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B3F1A-4CB5-0E4F-8AC8-E61967F5A1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01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06D7A7-583D-F642-97B5-25A61EC7A972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B3F1A-4CB5-0E4F-8AC8-E61967F5A1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295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06D7A7-583D-F642-97B5-25A61EC7A972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B3F1A-4CB5-0E4F-8AC8-E61967F5A1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725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06D7A7-583D-F642-97B5-25A61EC7A972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B3F1A-4CB5-0E4F-8AC8-E61967F5A12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259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9.tiff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und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marca_construction_congresso_2012_negativo_1linha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79388"/>
            <a:ext cx="2391833" cy="332937"/>
          </a:xfrm>
          <a:prstGeom prst="rect">
            <a:avLst/>
          </a:prstGeom>
        </p:spPr>
      </p:pic>
      <p:pic>
        <p:nvPicPr>
          <p:cNvPr id="9" name="Picture 8" descr="Marca_constrution_expo_SLOGAN_2013.png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64584" y="189971"/>
            <a:ext cx="5196417" cy="7848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834635" y="6483865"/>
            <a:ext cx="5461000" cy="17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30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tângulo de cantos arredondados 9"/>
          <p:cNvSpPr/>
          <p:nvPr userDrawn="1"/>
        </p:nvSpPr>
        <p:spPr>
          <a:xfrm>
            <a:off x="107504" y="1700808"/>
            <a:ext cx="8931971" cy="4680520"/>
          </a:xfrm>
          <a:prstGeom prst="roundRect">
            <a:avLst>
              <a:gd name="adj" fmla="val 497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gradFill flip="none" rotWithShape="1">
                  <a:gsLst>
                    <a:gs pos="0">
                      <a:prstClr val="white">
                        <a:lumMod val="95000"/>
                        <a:shade val="30000"/>
                        <a:satMod val="115000"/>
                      </a:prstClr>
                    </a:gs>
                    <a:gs pos="50000">
                      <a:prstClr val="white">
                        <a:lumMod val="95000"/>
                        <a:shade val="67500"/>
                        <a:satMod val="115000"/>
                      </a:prstClr>
                    </a:gs>
                    <a:gs pos="100000">
                      <a:prstClr val="white">
                        <a:lumMod val="9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Calibri"/>
              </a:rPr>
              <a:t> </a:t>
            </a:r>
            <a:endParaRPr lang="pt-BR" dirty="0">
              <a:gradFill flip="none" rotWithShape="1">
                <a:gsLst>
                  <a:gs pos="0">
                    <a:prstClr val="white">
                      <a:lumMod val="95000"/>
                      <a:shade val="30000"/>
                      <a:satMod val="115000"/>
                    </a:prstClr>
                  </a:gs>
                  <a:gs pos="50000">
                    <a:prstClr val="white">
                      <a:lumMod val="95000"/>
                      <a:shade val="67500"/>
                      <a:satMod val="115000"/>
                    </a:prstClr>
                  </a:gs>
                  <a:gs pos="100000">
                    <a:prstClr val="white">
                      <a:lumMod val="9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Calibri"/>
            </a:endParaRPr>
          </a:p>
        </p:txBody>
      </p:sp>
      <p:pic>
        <p:nvPicPr>
          <p:cNvPr id="9" name="Imagem 10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6459"/>
            <a:ext cx="9144000" cy="359533"/>
          </a:xfrm>
          <a:prstGeom prst="rect">
            <a:avLst/>
          </a:prstGeom>
        </p:spPr>
      </p:pic>
      <p:pic>
        <p:nvPicPr>
          <p:cNvPr id="12" name="Imagem 5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425" y="90680"/>
            <a:ext cx="478071" cy="602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02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Retângulo de cantos arredondados 9"/>
          <p:cNvSpPr/>
          <p:nvPr userDrawn="1"/>
        </p:nvSpPr>
        <p:spPr>
          <a:xfrm>
            <a:off x="107504" y="781672"/>
            <a:ext cx="8931971" cy="5599656"/>
          </a:xfrm>
          <a:prstGeom prst="roundRect">
            <a:avLst>
              <a:gd name="adj" fmla="val 497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gradFill flip="none" rotWithShape="1">
                  <a:gsLst>
                    <a:gs pos="0">
                      <a:prstClr val="white">
                        <a:lumMod val="95000"/>
                        <a:shade val="30000"/>
                        <a:satMod val="115000"/>
                      </a:prstClr>
                    </a:gs>
                    <a:gs pos="50000">
                      <a:prstClr val="white">
                        <a:lumMod val="95000"/>
                        <a:shade val="67500"/>
                        <a:satMod val="115000"/>
                      </a:prstClr>
                    </a:gs>
                    <a:gs pos="100000">
                      <a:prstClr val="white">
                        <a:lumMod val="9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endParaRPr lang="pt-BR" dirty="0">
              <a:gradFill flip="none" rotWithShape="1">
                <a:gsLst>
                  <a:gs pos="0">
                    <a:prstClr val="white">
                      <a:lumMod val="95000"/>
                      <a:shade val="30000"/>
                      <a:satMod val="115000"/>
                    </a:prstClr>
                  </a:gs>
                  <a:gs pos="50000">
                    <a:prstClr val="white">
                      <a:lumMod val="95000"/>
                      <a:shade val="67500"/>
                      <a:satMod val="115000"/>
                    </a:prstClr>
                  </a:gs>
                  <a:gs pos="100000">
                    <a:prstClr val="white">
                      <a:lumMod val="9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8" name="Imagem 1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453336"/>
            <a:ext cx="8460432" cy="332656"/>
          </a:xfrm>
          <a:prstGeom prst="rect">
            <a:avLst/>
          </a:prstGeom>
        </p:spPr>
      </p:pic>
      <p:pic>
        <p:nvPicPr>
          <p:cNvPr id="9" name="Imagem 12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6744"/>
            <a:ext cx="8460432" cy="51904"/>
          </a:xfrm>
          <a:prstGeom prst="rect">
            <a:avLst/>
          </a:prstGeom>
        </p:spPr>
      </p:pic>
      <p:pic>
        <p:nvPicPr>
          <p:cNvPr id="10" name="Picture 3" descr="U:\IMPORTANTE . PROJETOS\KMA\Manual de identidade Sobratema\Logomarca Sobratema.arquivos\Logo Sobratema-Final.tif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78" y="6053601"/>
            <a:ext cx="504056" cy="732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5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425" y="90680"/>
            <a:ext cx="478071" cy="602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if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tatiana@novasoma.com.br" TargetMode="Externa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3" name="Retângulo de cantos arredondados 9"/>
          <p:cNvSpPr/>
          <p:nvPr/>
        </p:nvSpPr>
        <p:spPr>
          <a:xfrm>
            <a:off x="107504" y="781672"/>
            <a:ext cx="8931971" cy="5599656"/>
          </a:xfrm>
          <a:prstGeom prst="roundRect">
            <a:avLst>
              <a:gd name="adj" fmla="val 497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gradFill flip="none" rotWithShape="1">
                  <a:gsLst>
                    <a:gs pos="0">
                      <a:schemeClr val="bg1">
                        <a:lumMod val="9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9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endParaRPr lang="pt-BR" dirty="0"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4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8460432" cy="332656"/>
          </a:xfrm>
          <a:prstGeom prst="rect">
            <a:avLst/>
          </a:prstGeom>
        </p:spPr>
      </p:pic>
      <p:pic>
        <p:nvPicPr>
          <p:cNvPr id="5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44"/>
            <a:ext cx="8460432" cy="51904"/>
          </a:xfrm>
          <a:prstGeom prst="rect">
            <a:avLst/>
          </a:prstGeom>
        </p:spPr>
      </p:pic>
      <p:pic>
        <p:nvPicPr>
          <p:cNvPr id="6" name="Picture 3" descr="U:\IMPORTANTE . PROJETOS\KMA\Manual de identidade Sobratema\Logomarca Sobratema.arquivos\Logo Sobratema-Final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8" y="6053601"/>
            <a:ext cx="504056" cy="732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25" y="90680"/>
            <a:ext cx="478071" cy="602016"/>
          </a:xfrm>
          <a:prstGeom prst="rect">
            <a:avLst/>
          </a:prstGeom>
        </p:spPr>
      </p:pic>
      <p:pic>
        <p:nvPicPr>
          <p:cNvPr id="9" name="Picture 5" descr="U:\IMPORTANTE . PROJETOS\KMA\Manual de identidade Sobratema\Logomarca Sobratema.arquivos\Logo Sobratema-Final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91" y="1725176"/>
            <a:ext cx="2676153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1220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675" y="3760656"/>
            <a:ext cx="317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50.000 METROS QUADRADOS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 descr="planta.jp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361" y="3213145"/>
            <a:ext cx="4785763" cy="219081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42200" y="146841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AREA DE EXPOSIÇÃO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538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898" y="3760656"/>
            <a:ext cx="317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 </a:t>
            </a:r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EXPOSITORES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329" y="2435460"/>
            <a:ext cx="4955264" cy="402713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42200" y="146841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NÚMERO DE EXPOSITORES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096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7324" y="2642264"/>
            <a:ext cx="7160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b="1" smtClean="0">
                <a:solidFill>
                  <a:srgbClr val="FFFFFF"/>
                </a:solidFill>
              </a:rPr>
              <a:t> </a:t>
            </a:r>
            <a:r>
              <a:rPr lang="x-none" sz="3600" b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Uma </a:t>
            </a:r>
            <a:r>
              <a:rPr lang="x-none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forma inovadora de integrar materiais, serviços e equipamentos em sistemas construtivos ou grandes obras.</a:t>
            </a:r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42200" y="201706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SALÕES ESPECIAIS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294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7324" y="2979896"/>
            <a:ext cx="7160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b="1" smtClean="0">
                <a:solidFill>
                  <a:srgbClr val="FFFFFF"/>
                </a:solidFill>
              </a:rPr>
              <a:t> </a:t>
            </a:r>
            <a:r>
              <a:rPr lang="x-none" sz="3600" b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Uma </a:t>
            </a:r>
            <a:r>
              <a:rPr lang="x-none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história de conquistas: do zero à abertura da Copa 2014</a:t>
            </a:r>
          </a:p>
          <a:p>
            <a:endParaRPr lang="x-none" sz="3600" b="1" dirty="0">
              <a:solidFill>
                <a:srgbClr val="FFFFFF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42200" y="2045202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ARENA CORINTHIANS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56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en_persp_3_logo corinthi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4695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15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7324" y="3162780"/>
            <a:ext cx="716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b="1" smtClean="0">
                <a:solidFill>
                  <a:srgbClr val="FFFFFF"/>
                </a:solidFill>
              </a:rPr>
              <a:t> </a:t>
            </a:r>
            <a:r>
              <a:rPr lang="x-none" sz="3600" b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Os </a:t>
            </a:r>
            <a:r>
              <a:rPr lang="x-none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desafios da obra mais complexa da </a:t>
            </a:r>
            <a:r>
              <a:rPr lang="x-none" sz="3600" b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América Latina</a:t>
            </a:r>
            <a:endParaRPr lang="x-none" sz="3600" b="1" dirty="0">
              <a:solidFill>
                <a:srgbClr val="FFFFFF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42200" y="229842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METRÔ RIO DE JANEIRO – LINHA 4 SUL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096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tro Rio_L4_p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0"/>
            <a:ext cx="8565777" cy="7530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20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ro Rio_L4_p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470652"/>
            <a:ext cx="8337176" cy="6720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3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120" y="2614128"/>
            <a:ext cx="7160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b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Programa </a:t>
            </a:r>
            <a:r>
              <a:rPr lang="x-none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 desenvolvimento de submarinos: rumo ao primeiro submarino </a:t>
            </a:r>
            <a:r>
              <a:rPr lang="x-none" sz="3600" b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nuclear brasileiro</a:t>
            </a:r>
            <a:endParaRPr lang="x-none" sz="3600" b="1" dirty="0">
              <a:solidFill>
                <a:srgbClr val="FFFFFF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42200" y="182011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PROSUB – Itaguaí/ </a:t>
            </a:r>
            <a:r>
              <a:rPr lang="pt-BR" sz="2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rj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451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ao_Pro_Sub_p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9" y="578226"/>
            <a:ext cx="8552329" cy="5971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80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storico_25_anos_98_1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0948" y="787400"/>
            <a:ext cx="9144001" cy="6070600"/>
          </a:xfrm>
          <a:prstGeom prst="rect">
            <a:avLst/>
          </a:prstGeom>
        </p:spPr>
      </p:pic>
      <p:pic>
        <p:nvPicPr>
          <p:cNvPr id="7" name="Picture 5" descr="U:\IMPORTANTE . PROJETOS\KMA\Manual de identidade Sobratema\Logomarca Sobratema.arquivos\Logo Sobratema-Final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515913" cy="749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78260" y="17372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RETROSPECTIVA</a:t>
            </a:r>
            <a:endParaRPr lang="pt-BR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018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ao_Pro_Sub_p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7" y="67239"/>
            <a:ext cx="8579222" cy="6548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55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7324" y="2290564"/>
            <a:ext cx="716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Projeto inovador de revitalização da área portuária do Rio de Janeiro</a:t>
            </a:r>
            <a:endParaRPr lang="x-none" sz="3600" b="1" dirty="0">
              <a:solidFill>
                <a:srgbClr val="FFFFFF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42200" y="146841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PORTO MARAVILHA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586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42200" y="193265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SALÃO DA CONSTRUÇÃO SECA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476" y="2870724"/>
            <a:ext cx="716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Apresentação dos sistemas “Drywall”e “Steel Frame"</a:t>
            </a:r>
            <a:endParaRPr lang="x-none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007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42200" y="2017066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SALÃO DA CONSTRUÇÃO INDUSTRIALIZADA DE CONCRETO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660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nd ABCIC_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90" y="1214382"/>
            <a:ext cx="5641393" cy="4665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88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42200" y="200299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SALÃO DO RENTAL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885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42200" y="186231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PANORAMA GERAL  - APOIO ENTIDADES DO CONSTRUBUSINESS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299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dape_associaco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9247"/>
            <a:ext cx="9144000" cy="4681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6492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6775" y="2059270"/>
            <a:ext cx="793417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PRÓXIMO DESAFIO: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all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CONQUISTAR VISITANTES QUALIFICADO</a:t>
            </a:r>
            <a:endParaRPr lang="pt-BR" sz="3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0974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59" y="2075753"/>
            <a:ext cx="6225533" cy="427081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42200" y="146841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CAMPANHA DE COMUNICAÇÃO - ANÚNCIOS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910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U:\IMPORTANTE . PROJETOS\KMA\Manual de identidade Sobratema\Logomarca Sobratema.arquivos\Logo Sobratema-Final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515913" cy="749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istorico_25_anos_201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751549"/>
            <a:ext cx="9144001" cy="6106451"/>
          </a:xfrm>
          <a:prstGeom prst="rect">
            <a:avLst/>
          </a:prstGeom>
        </p:spPr>
      </p:pic>
      <p:pic>
        <p:nvPicPr>
          <p:cNvPr id="10" name="Picture 5" descr="U:\IMPORTANTE . PROJETOS\KMA\Manual de identidade Sobratema\Logomarca Sobratema.arquivos\Logo Sobratema-Final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515913" cy="749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78260" y="17372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RETROSPECTIVA</a:t>
            </a:r>
            <a:endParaRPr lang="pt-BR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160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Tela 2013-03-10 às 06.44.4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411" y="2482587"/>
            <a:ext cx="6128783" cy="383048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42200" y="139807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CAMPANHA DE COMUNICAÇÃO </a:t>
            </a:r>
            <a:r>
              <a:rPr lang="pt-BR" sz="2400" b="1" cap="all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BR" sz="2400" b="1" cap="all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NEWSLETTER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365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KT-arena-corinthians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462" y="2493106"/>
            <a:ext cx="2087964" cy="3549538"/>
          </a:xfrm>
          <a:prstGeom prst="rect">
            <a:avLst/>
          </a:prstGeom>
        </p:spPr>
      </p:pic>
      <p:pic>
        <p:nvPicPr>
          <p:cNvPr id="6" name="Picture 5" descr="EMKT_salao_metro_rio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119" y="2493107"/>
            <a:ext cx="1803198" cy="357934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42200" y="146841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CAMPANHA DE COMUNICAÇÃO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EMAIL MARKETING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9302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7578" y="2178196"/>
            <a:ext cx="7160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smtClean="0">
                <a:solidFill>
                  <a:srgbClr val="FFFFFF"/>
                </a:solidFill>
              </a:rPr>
              <a:t>Momento </a:t>
            </a:r>
            <a:r>
              <a:rPr lang="x-none" sz="2800" dirty="0" smtClean="0">
                <a:solidFill>
                  <a:srgbClr val="FFFFFF"/>
                </a:solidFill>
              </a:rPr>
              <a:t>da Construção </a:t>
            </a:r>
            <a:r>
              <a:rPr lang="en-US" sz="2800" dirty="0" smtClean="0">
                <a:solidFill>
                  <a:srgbClr val="FFFFFF"/>
                </a:solidFill>
              </a:rPr>
              <a:t>–</a:t>
            </a:r>
            <a:r>
              <a:rPr lang="x-none" sz="2800" dirty="0" smtClean="0">
                <a:solidFill>
                  <a:srgbClr val="FFFFFF"/>
                </a:solidFill>
              </a:rPr>
              <a:t> Rádio CBN</a:t>
            </a:r>
          </a:p>
          <a:p>
            <a:r>
              <a:rPr lang="x-none" sz="2800" dirty="0" smtClean="0">
                <a:solidFill>
                  <a:srgbClr val="FFFFFF"/>
                </a:solidFill>
              </a:rPr>
              <a:t>Principais portais dos veículos de economia </a:t>
            </a:r>
            <a:r>
              <a:rPr lang="x-none" sz="2800" smtClean="0">
                <a:solidFill>
                  <a:srgbClr val="FFFFFF"/>
                </a:solidFill>
              </a:rPr>
              <a:t>e jornais </a:t>
            </a:r>
            <a:endParaRPr lang="x-none" sz="2800" dirty="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394" y="3865376"/>
            <a:ext cx="4248648" cy="206431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42200" y="165129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CAMPANHA DE COMUNICAÇÃO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1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6775" y="2017066"/>
            <a:ext cx="781157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CONTRUCTION CONGRESSO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EDIFICAÇÕES &amp; OBRAS DE INFRAESTRUTURA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cap="all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05 A 07 DE JUNHO DE 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05 DE JUNHO DAS 12H30 ÀS 20H00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06 E 06 DE JUNHO DAS 09H00 ÀS 18H00</a:t>
            </a:r>
            <a:endParaRPr lang="pt-BR" sz="2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55775"/>
            <a:ext cx="8532813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940425" y="6022975"/>
            <a:ext cx="3024188" cy="415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000" b="1">
                <a:solidFill>
                  <a:schemeClr val="bg1"/>
                </a:solidFill>
              </a:rPr>
              <a:t>* De acordo com a grade será projetado  o logo de sua respectiva entidade.  </a:t>
            </a:r>
          </a:p>
        </p:txBody>
      </p:sp>
      <p:cxnSp>
        <p:nvCxnSpPr>
          <p:cNvPr id="6" name="Conector de seta reta 5"/>
          <p:cNvCxnSpPr/>
          <p:nvPr/>
        </p:nvCxnSpPr>
        <p:spPr>
          <a:xfrm flipH="1" flipV="1">
            <a:off x="7164388" y="3644900"/>
            <a:ext cx="431800" cy="24479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CaixaDeTexto 7"/>
          <p:cNvSpPr txBox="1">
            <a:spLocks noChangeArrowheads="1"/>
          </p:cNvSpPr>
          <p:nvPr/>
        </p:nvSpPr>
        <p:spPr bwMode="auto">
          <a:xfrm>
            <a:off x="6935788" y="35004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849" y="1172986"/>
            <a:ext cx="853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ESTRUTURA CENOGRÁFICA – SALAS DO CONGRESSO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6775" y="2017066"/>
            <a:ext cx="781157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Credenciando os profissionais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Enviem os dados de seus profissionais para o e-mail: </a:t>
            </a:r>
            <a:r>
              <a:rPr lang="pt-BR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  <a:hlinkClick r:id="rId2"/>
              </a:rPr>
              <a:t>tatiana@novasoma.com.br</a:t>
            </a:r>
            <a:endParaRPr lang="pt-BR" sz="2400" b="1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BR" sz="24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mitiremos</a:t>
            </a:r>
            <a:r>
              <a:rPr lang="pt-BR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os crachás e os enviaremos via correio</a:t>
            </a:r>
            <a:endParaRPr lang="pt-BR" sz="2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3659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8982" y="2368766"/>
            <a:ext cx="7915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AGUARDAMOS SUA VISITA NA CONSTRUCTION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PARTICIPAÇÃO NO CONGRESSO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37628" y="1895613"/>
            <a:ext cx="7056784" cy="2554545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MUITO OBRIGADO</a:t>
            </a:r>
            <a:endParaRPr lang="pt-BR" sz="8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itulo_Imperdivel_espetaculo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61" y="2739171"/>
            <a:ext cx="4466471" cy="1561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635" y="6483865"/>
            <a:ext cx="5461000" cy="177800"/>
          </a:xfrm>
          <a:prstGeom prst="rect">
            <a:avLst/>
          </a:prstGeom>
        </p:spPr>
      </p:pic>
      <p:pic>
        <p:nvPicPr>
          <p:cNvPr id="11" name="Picture 10" descr="marca_construction_congresso_2012_negativo_1linha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79388"/>
            <a:ext cx="2391833" cy="332937"/>
          </a:xfrm>
          <a:prstGeom prst="rect">
            <a:avLst/>
          </a:prstGeom>
        </p:spPr>
      </p:pic>
      <p:pic>
        <p:nvPicPr>
          <p:cNvPr id="12" name="Picture 11" descr="Marca_constrution_expo_SLOGAN_2013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64584" y="189971"/>
            <a:ext cx="5196417" cy="784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0767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978" y="2318343"/>
            <a:ext cx="80185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Nascida </a:t>
            </a:r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 vontade de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todo setor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endParaRPr lang="x-none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x-none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Apoiada </a:t>
            </a:r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em 115 entidades do </a:t>
            </a:r>
            <a:r>
              <a:rPr lang="x-none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“</a:t>
            </a:r>
            <a:r>
              <a:rPr lang="x-none" sz="2800" i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Construbusiness”</a:t>
            </a:r>
            <a:r>
              <a:rPr lang="pt-BR" sz="2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endParaRPr lang="x-none" sz="2800" i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x-none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Regida </a:t>
            </a:r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por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um conselho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endParaRPr lang="x-none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x-none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Uma </a:t>
            </a:r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feira onde o cliente final opina: apoiada pelas mais importantes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construtoras brasileiras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x-none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x-none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42200" y="146841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UMA FEIRA DIFERENTE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1618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3724" y="2374615"/>
            <a:ext cx="79079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Uma </a:t>
            </a:r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feira horizontal: integrando todos os itens de obra e os agentes que participam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 construção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endParaRPr lang="x-none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x-none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Uma </a:t>
            </a:r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feira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verdadeiramente B2B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endParaRPr lang="x-none" sz="2800" i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x-none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Uma feira trienal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endParaRPr lang="x-none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x-none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Construction Congresso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x-none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x-none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42200" y="146841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UMA FEIRA DIFERENTE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658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046" y="2374615"/>
            <a:ext cx="7882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Organizada </a:t>
            </a:r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por uma entidade sem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fins lucrativos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endParaRPr lang="x-none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x-none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Feira auditada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endParaRPr lang="x-none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x-none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Controle </a:t>
            </a:r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 acesso através de “chip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” eletrônico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endParaRPr lang="x-none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x-none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Programa </a:t>
            </a:r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ambiental: redução de resíduos e gases de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efeito estufa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42200" y="146841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UMA FEIRA DIFERENTE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796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386" y="2374615"/>
            <a:ext cx="807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Alinhada </a:t>
            </a:r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com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 PBQP-H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(Programa Brasileiro da Qualidade e Produtividade do Habitat.);</a:t>
            </a:r>
            <a:endParaRPr lang="x-none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x-none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Atendendo a nova norma de eventos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 ABNT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  <a:endParaRPr lang="x-none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x-none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Road </a:t>
            </a:r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Show Construction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Expo 2013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;</a:t>
            </a:r>
          </a:p>
          <a:p>
            <a:endParaRPr lang="x-none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Visita </a:t>
            </a:r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em 11 cidades entre os meses de março, abril </a:t>
            </a:r>
            <a:r>
              <a:rPr lang="x-none" sz="28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 maio</a:t>
            </a:r>
            <a:r>
              <a:rPr lang="pt-BR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42200" y="146841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UMA FEIRA DIFERENTE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845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6126" y="3760656"/>
            <a:ext cx="317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25.000 VISITANTES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558" y="2453474"/>
            <a:ext cx="5603442" cy="408489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42200" y="146841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EXPECTATIVA DE PÚBLICO</a:t>
            </a:r>
            <a:endParaRPr lang="pt-BR" sz="24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285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Tema do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432</Words>
  <Application>Microsoft Office PowerPoint</Application>
  <PresentationFormat>Apresentação na tela (4:3)</PresentationFormat>
  <Paragraphs>90</Paragraphs>
  <Slides>37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Office Theme</vt:lpstr>
      <vt:lpstr>Custom Design</vt:lpstr>
      <vt:lpstr>3_Tema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 Castello</dc:creator>
  <cp:lastModifiedBy>Martha</cp:lastModifiedBy>
  <cp:revision>87</cp:revision>
  <dcterms:created xsi:type="dcterms:W3CDTF">2012-11-12T23:13:01Z</dcterms:created>
  <dcterms:modified xsi:type="dcterms:W3CDTF">2013-04-01T13:42:27Z</dcterms:modified>
</cp:coreProperties>
</file>